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2"/>
  </p:notesMasterIdLst>
  <p:handoutMasterIdLst>
    <p:handoutMasterId r:id="rId23"/>
  </p:handoutMasterIdLst>
  <p:sldIdLst>
    <p:sldId id="277" r:id="rId4"/>
    <p:sldId id="399" r:id="rId5"/>
    <p:sldId id="400" r:id="rId6"/>
    <p:sldId id="401" r:id="rId7"/>
    <p:sldId id="402" r:id="rId8"/>
    <p:sldId id="403" r:id="rId9"/>
    <p:sldId id="404" r:id="rId10"/>
    <p:sldId id="410" r:id="rId11"/>
    <p:sldId id="411" r:id="rId12"/>
    <p:sldId id="412" r:id="rId13"/>
    <p:sldId id="413" r:id="rId14"/>
    <p:sldId id="414" r:id="rId15"/>
    <p:sldId id="415" r:id="rId16"/>
    <p:sldId id="416" r:id="rId17"/>
    <p:sldId id="405" r:id="rId18"/>
    <p:sldId id="406" r:id="rId19"/>
    <p:sldId id="407" r:id="rId20"/>
    <p:sldId id="4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62" d="100"/>
          <a:sy n="62" d="100"/>
        </p:scale>
        <p:origin x="1176"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11/30/2023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CLOUD COMPUTING</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COLLEGE CONNECT</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546035" y="4713444"/>
            <a:ext cx="5442345" cy="1323439"/>
          </a:xfrm>
          <a:prstGeom prst="rect">
            <a:avLst/>
          </a:prstGeom>
          <a:noFill/>
        </p:spPr>
        <p:txBody>
          <a:bodyPr wrap="square" rtlCol="0">
            <a:spAutoFit/>
          </a:bodyPr>
          <a:lstStyle/>
          <a:p>
            <a:r>
              <a:rPr lang="en-US" sz="2000" b="1" dirty="0"/>
              <a:t>Submitted by: </a:t>
            </a:r>
          </a:p>
          <a:p>
            <a:r>
              <a:rPr lang="en-US" sz="2000" dirty="0"/>
              <a:t>ADITYA		ANKIT 		ISHITA GUPTA</a:t>
            </a:r>
          </a:p>
          <a:p>
            <a:r>
              <a:rPr lang="en-US" sz="2000" dirty="0"/>
              <a:t>20BCS4140	20BC4144	20BCS4048</a:t>
            </a:r>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ANKIT GARG</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CA16-0DD9-E086-7F1D-19B6CAE59EDC}"/>
              </a:ext>
            </a:extLst>
          </p:cNvPr>
          <p:cNvSpPr>
            <a:spLocks noGrp="1"/>
          </p:cNvSpPr>
          <p:nvPr>
            <p:ph type="title"/>
          </p:nvPr>
        </p:nvSpPr>
        <p:spPr/>
        <p:txBody>
          <a:bodyPr/>
          <a:lstStyle/>
          <a:p>
            <a:r>
              <a:rPr lang="en-IN" b="1" dirty="0"/>
              <a:t>LOGIN</a:t>
            </a:r>
          </a:p>
        </p:txBody>
      </p:sp>
      <p:sp>
        <p:nvSpPr>
          <p:cNvPr id="4" name="Slide Number Placeholder 3">
            <a:extLst>
              <a:ext uri="{FF2B5EF4-FFF2-40B4-BE49-F238E27FC236}">
                <a16:creationId xmlns:a16="http://schemas.microsoft.com/office/drawing/2014/main" id="{1DCD0A94-BAE1-5626-789D-097696EA7590}"/>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Picture 5">
            <a:extLst>
              <a:ext uri="{FF2B5EF4-FFF2-40B4-BE49-F238E27FC236}">
                <a16:creationId xmlns:a16="http://schemas.microsoft.com/office/drawing/2014/main" id="{FF405C31-FA51-D7AE-E963-4EF056D470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798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ED9F-227C-F4A5-1F07-9199A63D036A}"/>
              </a:ext>
            </a:extLst>
          </p:cNvPr>
          <p:cNvSpPr>
            <a:spLocks noGrp="1"/>
          </p:cNvSpPr>
          <p:nvPr>
            <p:ph type="title"/>
          </p:nvPr>
        </p:nvSpPr>
        <p:spPr/>
        <p:txBody>
          <a:bodyPr/>
          <a:lstStyle/>
          <a:p>
            <a:r>
              <a:rPr kumimoji="0" lang="en-US" altLang="en-US" sz="4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Question papers:</a:t>
            </a:r>
            <a:endParaRPr lang="en-IN" dirty="0"/>
          </a:p>
        </p:txBody>
      </p:sp>
      <p:sp>
        <p:nvSpPr>
          <p:cNvPr id="4" name="Slide Number Placeholder 3">
            <a:extLst>
              <a:ext uri="{FF2B5EF4-FFF2-40B4-BE49-F238E27FC236}">
                <a16:creationId xmlns:a16="http://schemas.microsoft.com/office/drawing/2014/main" id="{BF9753B4-63B6-0F66-187E-BEC820611C08}"/>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5" name="Content Placeholder 4">
            <a:extLst>
              <a:ext uri="{FF2B5EF4-FFF2-40B4-BE49-F238E27FC236}">
                <a16:creationId xmlns:a16="http://schemas.microsoft.com/office/drawing/2014/main" id="{0C685E83-F55C-2E0C-1B98-AD8F897585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258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0B43-2081-F896-4F06-30DE704D4F7C}"/>
              </a:ext>
            </a:extLst>
          </p:cNvPr>
          <p:cNvSpPr>
            <a:spLocks noGrp="1"/>
          </p:cNvSpPr>
          <p:nvPr>
            <p:ph type="title"/>
          </p:nvPr>
        </p:nvSpPr>
        <p:spPr/>
        <p:txBody>
          <a:bodyPr>
            <a:normAutofit/>
          </a:bodyPr>
          <a:lstStyle/>
          <a:p>
            <a:pPr marL="0" marR="0" lvl="0" indent="0" defTabSz="914400" rtl="0" eaLnBrk="0" fontAlgn="base" latinLnBrk="0" hangingPunct="0">
              <a:lnSpc>
                <a:spcPct val="100000"/>
              </a:lnSpc>
              <a:spcBef>
                <a:spcPct val="0"/>
              </a:spcBef>
              <a:spcAft>
                <a:spcPct val="0"/>
              </a:spcAft>
              <a:tabLst>
                <a:tab pos="215900" algn="l"/>
              </a:tabLst>
            </a:pPr>
            <a:r>
              <a:rPr kumimoji="0" lang="en-US" altLang="en-US" sz="4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Admin Panel:</a:t>
            </a:r>
            <a:endParaRPr lang="en-IN" dirty="0"/>
          </a:p>
        </p:txBody>
      </p:sp>
      <p:sp>
        <p:nvSpPr>
          <p:cNvPr id="4" name="Slide Number Placeholder 3">
            <a:extLst>
              <a:ext uri="{FF2B5EF4-FFF2-40B4-BE49-F238E27FC236}">
                <a16:creationId xmlns:a16="http://schemas.microsoft.com/office/drawing/2014/main" id="{3450EFB9-17DA-2E8F-C3B0-AF47D53014AE}"/>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5" name="Picture 3">
            <a:extLst>
              <a:ext uri="{FF2B5EF4-FFF2-40B4-BE49-F238E27FC236}">
                <a16:creationId xmlns:a16="http://schemas.microsoft.com/office/drawing/2014/main" id="{A9B7E8DA-8211-C346-25D0-27BEE89270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483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8851-F1C2-14ED-49CD-9F76E4D188DD}"/>
              </a:ext>
            </a:extLst>
          </p:cNvPr>
          <p:cNvSpPr>
            <a:spLocks noGrp="1"/>
          </p:cNvSpPr>
          <p:nvPr>
            <p:ph type="title"/>
          </p:nvPr>
        </p:nvSpPr>
        <p:spPr/>
        <p:txBody>
          <a:bodyPr/>
          <a:lstStyle/>
          <a:p>
            <a:r>
              <a:rPr kumimoji="0" lang="en-US" altLang="en-US" sz="4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Product:</a:t>
            </a:r>
            <a:endParaRPr lang="en-IN" dirty="0"/>
          </a:p>
        </p:txBody>
      </p:sp>
      <p:sp>
        <p:nvSpPr>
          <p:cNvPr id="4" name="Slide Number Placeholder 3">
            <a:extLst>
              <a:ext uri="{FF2B5EF4-FFF2-40B4-BE49-F238E27FC236}">
                <a16:creationId xmlns:a16="http://schemas.microsoft.com/office/drawing/2014/main" id="{7D15A549-9AEC-0468-D5FC-846E205B624D}"/>
              </a:ext>
            </a:extLst>
          </p:cNvPr>
          <p:cNvSpPr>
            <a:spLocks noGrp="1"/>
          </p:cNvSpPr>
          <p:nvPr>
            <p:ph type="sldNum" sz="quarter" idx="12"/>
          </p:nvPr>
        </p:nvSpPr>
        <p:spPr/>
        <p:txBody>
          <a:bodyPr/>
          <a:lstStyle/>
          <a:p>
            <a:fld id="{BDCDBBEF-AA6C-4BA6-85B2-A17D7F280E38}" type="slidenum">
              <a:rPr lang="en-US" smtClean="0"/>
              <a:pPr/>
              <a:t>13</a:t>
            </a:fld>
            <a:endParaRPr lang="en-US"/>
          </a:p>
        </p:txBody>
      </p:sp>
      <p:pic>
        <p:nvPicPr>
          <p:cNvPr id="5" name="Picture 2">
            <a:extLst>
              <a:ext uri="{FF2B5EF4-FFF2-40B4-BE49-F238E27FC236}">
                <a16:creationId xmlns:a16="http://schemas.microsoft.com/office/drawing/2014/main" id="{E23956C0-FA95-09AC-920C-14B169B964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77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8399-2F23-2651-EFF2-D33F6E9DB5CE}"/>
              </a:ext>
            </a:extLst>
          </p:cNvPr>
          <p:cNvSpPr>
            <a:spLocks noGrp="1"/>
          </p:cNvSpPr>
          <p:nvPr>
            <p:ph type="title"/>
          </p:nvPr>
        </p:nvSpPr>
        <p:spPr/>
        <p:txBody>
          <a:bodyPr/>
          <a:lstStyle/>
          <a:p>
            <a:r>
              <a:rPr kumimoji="0" lang="en-US" altLang="en-US" sz="4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MySQL Database:</a:t>
            </a:r>
            <a:endParaRPr lang="en-IN" dirty="0"/>
          </a:p>
        </p:txBody>
      </p:sp>
      <p:sp>
        <p:nvSpPr>
          <p:cNvPr id="4" name="Slide Number Placeholder 3">
            <a:extLst>
              <a:ext uri="{FF2B5EF4-FFF2-40B4-BE49-F238E27FC236}">
                <a16:creationId xmlns:a16="http://schemas.microsoft.com/office/drawing/2014/main" id="{12484CB7-9210-07B7-705C-FE6CB99335AE}"/>
              </a:ext>
            </a:extLst>
          </p:cNvPr>
          <p:cNvSpPr>
            <a:spLocks noGrp="1"/>
          </p:cNvSpPr>
          <p:nvPr>
            <p:ph type="sldNum" sz="quarter" idx="12"/>
          </p:nvPr>
        </p:nvSpPr>
        <p:spPr/>
        <p:txBody>
          <a:bodyPr/>
          <a:lstStyle/>
          <a:p>
            <a:fld id="{BDCDBBEF-AA6C-4BA6-85B2-A17D7F280E38}" type="slidenum">
              <a:rPr lang="en-US" smtClean="0"/>
              <a:pPr/>
              <a:t>14</a:t>
            </a:fld>
            <a:endParaRPr lang="en-US"/>
          </a:p>
        </p:txBody>
      </p:sp>
      <p:pic>
        <p:nvPicPr>
          <p:cNvPr id="5" name="Picture 1">
            <a:extLst>
              <a:ext uri="{FF2B5EF4-FFF2-40B4-BE49-F238E27FC236}">
                <a16:creationId xmlns:a16="http://schemas.microsoft.com/office/drawing/2014/main" id="{4A029158-1FA0-D5F7-A8CE-4D0654F92E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381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200" dirty="0">
                <a:effectLst/>
                <a:latin typeface="Times New Roman" panose="02020603050405020304" pitchFamily="18" charset="0"/>
                <a:ea typeface="Times New Roman" panose="02020603050405020304" pitchFamily="18" charset="0"/>
              </a:rPr>
              <a:t>Through comprehensive research, thoughtful design, and strategic execution, the platform has addressed the limitations of the existing system and created a vibrant online ecosystem for students, alumni, faculty, and staff.</a:t>
            </a:r>
            <a:r>
              <a:rPr lang="en-IN" sz="220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In conclusion, the "College Connect" platform has laid the foundation for a more connected, engaged, and empowered college community. . Alumni engagement has been revitalized, and collaborative learning has thrived within the discussion boards. Its success paves the way for continuous evolution, ensuring that the platform remains a catalyst for enhancing campus engagement and fostering a collaborative learning environment well into the future. The platform's real-time interaction features have fostered a sense of community, enriching user experiences. </a:t>
            </a:r>
            <a:endParaRPr lang="en-IN" sz="2200" dirty="0">
              <a:effectLst/>
              <a:latin typeface="Times New Roman" panose="02020603050405020304" pitchFamily="18" charset="0"/>
              <a:ea typeface="Times New Roman" panose="02020603050405020304" pitchFamily="18" charset="0"/>
            </a:endParaRPr>
          </a:p>
          <a:p>
            <a:endParaRPr lang="en-IN" sz="2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val="880465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Future Scope</a:t>
            </a:r>
          </a:p>
        </p:txBody>
      </p:sp>
      <p:sp>
        <p:nvSpPr>
          <p:cNvPr id="3" name="Content Placeholder 2"/>
          <p:cNvSpPr>
            <a:spLocks noGrp="1"/>
          </p:cNvSpPr>
          <p:nvPr>
            <p:ph idx="1"/>
          </p:nvPr>
        </p:nvSpPr>
        <p:spPr/>
        <p:txBody>
          <a:bodyPr>
            <a:noAutofit/>
          </a:bodyPr>
          <a:lstStyle/>
          <a:p>
            <a:pPr marL="0" indent="0">
              <a:lnSpc>
                <a:spcPct val="115000"/>
              </a:lnSpc>
              <a:spcAft>
                <a:spcPts val="1000"/>
              </a:spcAft>
              <a:buNone/>
            </a:pPr>
            <a:r>
              <a:rPr lang="en-IN" sz="1600" dirty="0">
                <a:effectLst/>
                <a:latin typeface="Times New Roman" panose="02020603050405020304" pitchFamily="18" charset="0"/>
                <a:ea typeface="+mj-ea"/>
                <a:cs typeface="Times New Roman" panose="02020603050405020304" pitchFamily="18" charset="0"/>
              </a:rPr>
              <a:t>Here are potential areas of enhancement for the system:</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IN" sz="1600" b="1" dirty="0">
                <a:effectLst/>
                <a:latin typeface="Times New Roman" panose="02020603050405020304" pitchFamily="18" charset="0"/>
                <a:ea typeface="+mj-ea"/>
                <a:cs typeface="Times New Roman" panose="02020603050405020304" pitchFamily="18" charset="0"/>
              </a:rPr>
              <a:t>Integration with Artificial Intelligence:</a:t>
            </a:r>
            <a:r>
              <a:rPr lang="en-IN" sz="1600" dirty="0">
                <a:effectLst/>
                <a:latin typeface="Times New Roman" panose="02020603050405020304" pitchFamily="18" charset="0"/>
                <a:ea typeface="+mj-ea"/>
                <a:cs typeface="Times New Roman" panose="02020603050405020304" pitchFamily="18" charset="0"/>
              </a:rPr>
              <a:t> AI can offer personalized recommendations, mentorship and resources.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IN" sz="1600" b="1" dirty="0">
                <a:effectLst/>
                <a:latin typeface="Times New Roman" panose="02020603050405020304" pitchFamily="18" charset="0"/>
                <a:ea typeface="+mj-ea"/>
                <a:cs typeface="Times New Roman" panose="02020603050405020304" pitchFamily="18" charset="0"/>
              </a:rPr>
              <a:t>Use of Big Data Analytics:</a:t>
            </a:r>
            <a:r>
              <a:rPr lang="en-IN" sz="1600" dirty="0">
                <a:effectLst/>
                <a:latin typeface="Times New Roman" panose="02020603050405020304" pitchFamily="18" charset="0"/>
                <a:ea typeface="+mj-ea"/>
                <a:cs typeface="Times New Roman" panose="02020603050405020304" pitchFamily="18" charset="0"/>
              </a:rPr>
              <a:t> Implementing big data analytics within College Connect can provide valuable insights into user behaviours, preferences, and trends</a:t>
            </a:r>
          </a:p>
          <a:p>
            <a:pPr marL="342900" lvl="0" indent="-342900">
              <a:lnSpc>
                <a:spcPct val="115000"/>
              </a:lnSpc>
              <a:spcAft>
                <a:spcPts val="1000"/>
              </a:spcAft>
              <a:buFont typeface="+mj-lt"/>
              <a:buAutoNum type="arabicPeriod"/>
              <a:tabLst>
                <a:tab pos="457200" algn="l"/>
              </a:tabLst>
            </a:pPr>
            <a:r>
              <a:rPr lang="en-IN" sz="1600" b="1" dirty="0">
                <a:effectLst/>
                <a:latin typeface="Times New Roman" panose="02020603050405020304" pitchFamily="18" charset="0"/>
                <a:ea typeface="+mj-ea"/>
                <a:cs typeface="Times New Roman" panose="02020603050405020304" pitchFamily="18" charset="0"/>
              </a:rPr>
              <a:t>Mobile Applications:</a:t>
            </a:r>
            <a:r>
              <a:rPr lang="en-IN" sz="1600" dirty="0">
                <a:effectLst/>
                <a:latin typeface="Times New Roman" panose="02020603050405020304" pitchFamily="18" charset="0"/>
                <a:ea typeface="+mj-ea"/>
                <a:cs typeface="Times New Roman" panose="02020603050405020304" pitchFamily="18" charset="0"/>
              </a:rPr>
              <a:t> This facilitates quick access to event updates, mentorship connections, and other features, enhancing overall user experience.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IN" sz="1600" b="1" dirty="0">
                <a:effectLst/>
                <a:latin typeface="Times New Roman" panose="02020603050405020304" pitchFamily="18" charset="0"/>
                <a:ea typeface="+mj-ea"/>
                <a:cs typeface="Times New Roman" panose="02020603050405020304" pitchFamily="18" charset="0"/>
              </a:rPr>
              <a:t>Integration with Smart Campus Infrastructure:</a:t>
            </a:r>
            <a:r>
              <a:rPr lang="en-IN" sz="1600" dirty="0">
                <a:effectLst/>
                <a:latin typeface="Times New Roman" panose="02020603050405020304" pitchFamily="18" charset="0"/>
                <a:ea typeface="+mj-ea"/>
                <a:cs typeface="Times New Roman" panose="02020603050405020304" pitchFamily="18" charset="0"/>
              </a:rPr>
              <a:t> College Connect can integrate with smart campus infrastructure, utilizing technologies such as IoT devices and campus-wide sensors. </a:t>
            </a:r>
          </a:p>
          <a:p>
            <a:pPr marL="342900" lvl="0" indent="-342900">
              <a:lnSpc>
                <a:spcPct val="115000"/>
              </a:lnSpc>
              <a:spcAft>
                <a:spcPts val="1000"/>
              </a:spcAft>
              <a:buFont typeface="+mj-lt"/>
              <a:buAutoNum type="arabicPeriod"/>
              <a:tabLst>
                <a:tab pos="457200" algn="l"/>
              </a:tabLst>
            </a:pPr>
            <a:r>
              <a:rPr lang="en-IN" sz="1600" b="1" dirty="0">
                <a:effectLst/>
                <a:latin typeface="Times New Roman" panose="02020603050405020304" pitchFamily="18" charset="0"/>
                <a:ea typeface="+mj-ea"/>
                <a:cs typeface="Times New Roman" panose="02020603050405020304" pitchFamily="18" charset="0"/>
              </a:rPr>
              <a:t>Use of Blockchain Technology:</a:t>
            </a:r>
            <a:r>
              <a:rPr lang="en-IN" sz="1600" dirty="0">
                <a:effectLst/>
                <a:latin typeface="Times New Roman" panose="02020603050405020304" pitchFamily="18" charset="0"/>
                <a:ea typeface="+mj-ea"/>
                <a:cs typeface="Times New Roman" panose="02020603050405020304" pitchFamily="18" charset="0"/>
              </a:rPr>
              <a:t> Blockchain technology can enhance the security and transparency of College Connect.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IN" sz="1600" b="1" dirty="0">
                <a:effectLst/>
                <a:latin typeface="Times New Roman" panose="02020603050405020304" pitchFamily="18" charset="0"/>
                <a:ea typeface="+mj-ea"/>
                <a:cs typeface="Times New Roman" panose="02020603050405020304" pitchFamily="18" charset="0"/>
              </a:rPr>
              <a:t>Integration with Social Media Platform</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195242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10000"/>
          </a:bodyPr>
          <a:lstStyle/>
          <a:p>
            <a:pPr marL="0" indent="0">
              <a:buNone/>
            </a:pPr>
            <a:r>
              <a:rPr lang="en-US" sz="1800" dirty="0">
                <a:effectLst/>
                <a:latin typeface="Times New Roman" panose="02020603050405020304" pitchFamily="18" charset="0"/>
                <a:ea typeface="Times New Roman" panose="02020603050405020304" pitchFamily="18" charset="0"/>
              </a:rPr>
              <a:t>1. Smith, J. K., &amp; Johnson, L. M. (2018). Digital Platforms and Campus Engagement: A Review of Current Trends and Practices in Higher Education. Journal of Educational Technology, 20(2), 45-58.</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2. Brown, A. R., &amp; Williams, E. S. (2020). Enhancing Alumni Engagement through Digital Platforms: A Case Study of Three Universities. International Journal of Educational Technology in Higher Education, 17(1), 1-15.</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3. Johnson, M. P., &amp; Davis, R. S. (2019). Building an Effective Mentorship Program: Insights from Online Educational Platforms. Journal of Student Affairs, 35(2), 87-101.</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4. Adams, L. G., &amp; Martinez, C. L. (2017). Online Resource Sharing and Collaborative Learning: Impact on Student Performance. Journal of Interactive Learning Research, 28(3), 337-355.</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5. Chen, H., &amp; Wang, Y. (2018). The Impact of Digital Platforms on Alumni Engagement and Contributions. International Journal of Nonprofit and Voluntary Sector Marketing, 23(4), e1617</a:t>
            </a:r>
            <a:endParaRPr lang="en-IN"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a:p>
        </p:txBody>
      </p:sp>
    </p:spTree>
    <p:extLst>
      <p:ext uri="{BB962C8B-B14F-4D97-AF65-F5344CB8AC3E}">
        <p14:creationId xmlns:p14="http://schemas.microsoft.com/office/powerpoint/2010/main" val="191225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365C-F0CF-82EE-AE8A-0C3EEBF332CE}"/>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F45BA6B-8C40-A66F-8534-4C49FAEC33E7}"/>
              </a:ext>
            </a:extLst>
          </p:cNvPr>
          <p:cNvSpPr>
            <a:spLocks noGrp="1"/>
          </p:cNvSpPr>
          <p:nvPr>
            <p:ph idx="1"/>
          </p:nvPr>
        </p:nvSpPr>
        <p:spPr>
          <a:xfrm>
            <a:off x="838200" y="1825625"/>
            <a:ext cx="10515600" cy="4667250"/>
          </a:xfrm>
        </p:spPr>
        <p:txBody>
          <a:bodyPr>
            <a:noAutofit/>
          </a:bodyPr>
          <a:lstStyle/>
          <a:p>
            <a:pPr marL="0" indent="0">
              <a:buNone/>
            </a:pPr>
            <a:r>
              <a:rPr lang="en-US" sz="1700" dirty="0">
                <a:effectLst/>
                <a:latin typeface="Times New Roman" panose="02020603050405020304" pitchFamily="18" charset="0"/>
                <a:ea typeface="Times New Roman" panose="02020603050405020304" pitchFamily="18" charset="0"/>
              </a:rPr>
              <a:t>6. Clark, J. A., &amp; Smith, R. B. (2019). Digital Engagement in Higher Education: Challenges and Opportunities. Journal of Higher Education Management, 34(2), 87-101.</a:t>
            </a:r>
          </a:p>
          <a:p>
            <a:pPr marL="0" indent="0">
              <a:buNone/>
            </a:pPr>
            <a:endParaRPr lang="en-IN" sz="1700" dirty="0">
              <a:effectLst/>
              <a:latin typeface="Times New Roman" panose="02020603050405020304" pitchFamily="18" charset="0"/>
              <a:ea typeface="Times New Roman" panose="02020603050405020304" pitchFamily="18" charset="0"/>
            </a:endParaRPr>
          </a:p>
          <a:p>
            <a:pPr marL="0" indent="0">
              <a:buNone/>
            </a:pPr>
            <a:r>
              <a:rPr lang="en-US" sz="1700" dirty="0">
                <a:effectLst/>
                <a:latin typeface="Times New Roman" panose="02020603050405020304" pitchFamily="18" charset="0"/>
                <a:ea typeface="Times New Roman" panose="02020603050405020304" pitchFamily="18" charset="0"/>
              </a:rPr>
              <a:t>7. Educational Technology Association. (2021). Emerging Trends in Educational Technology: Insights for Higher Education. (https://www.edtechassociation.org/reports/emerging-trends-higher-education)</a:t>
            </a:r>
            <a:endParaRPr lang="en-IN" sz="1700" dirty="0">
              <a:effectLst/>
              <a:latin typeface="Times New Roman" panose="02020603050405020304" pitchFamily="18" charset="0"/>
              <a:ea typeface="Times New Roman" panose="02020603050405020304" pitchFamily="18" charset="0"/>
            </a:endParaRPr>
          </a:p>
          <a:p>
            <a:pPr marL="0" indent="0">
              <a:buNone/>
            </a:pPr>
            <a:r>
              <a:rPr lang="en-US" sz="1700" dirty="0">
                <a:effectLst/>
                <a:latin typeface="Times New Roman" panose="02020603050405020304" pitchFamily="18" charset="0"/>
                <a:ea typeface="Times New Roman" panose="02020603050405020304" pitchFamily="18" charset="0"/>
              </a:rPr>
              <a:t> </a:t>
            </a:r>
            <a:endParaRPr lang="en-IN" sz="1700" dirty="0">
              <a:effectLst/>
              <a:latin typeface="Times New Roman" panose="02020603050405020304" pitchFamily="18" charset="0"/>
              <a:ea typeface="Times New Roman" panose="02020603050405020304" pitchFamily="18" charset="0"/>
            </a:endParaRPr>
          </a:p>
          <a:p>
            <a:pPr marL="0" indent="0">
              <a:buNone/>
            </a:pPr>
            <a:r>
              <a:rPr lang="en-US" sz="1700" dirty="0">
                <a:effectLst/>
                <a:latin typeface="Times New Roman" panose="02020603050405020304" pitchFamily="18" charset="0"/>
                <a:ea typeface="Times New Roman" panose="02020603050405020304" pitchFamily="18" charset="0"/>
              </a:rPr>
              <a:t>8. Nielsen, L. B., &amp; Jones, S. M. (2019). Effective Design Principles for Digital Learning Platforms. International Journal of Education and Technology, 22(3), 145-162.</a:t>
            </a:r>
            <a:endParaRPr lang="en-IN" sz="1700" dirty="0">
              <a:effectLst/>
              <a:latin typeface="Times New Roman" panose="02020603050405020304" pitchFamily="18" charset="0"/>
              <a:ea typeface="Times New Roman" panose="02020603050405020304" pitchFamily="18" charset="0"/>
            </a:endParaRPr>
          </a:p>
          <a:p>
            <a:pPr marL="0" indent="0">
              <a:buNone/>
            </a:pPr>
            <a:r>
              <a:rPr lang="en-US" sz="1700" dirty="0">
                <a:effectLst/>
                <a:latin typeface="Times New Roman" panose="02020603050405020304" pitchFamily="18" charset="0"/>
                <a:ea typeface="Times New Roman" panose="02020603050405020304" pitchFamily="18" charset="0"/>
              </a:rPr>
              <a:t> </a:t>
            </a:r>
            <a:endParaRPr lang="en-IN" sz="1700" dirty="0">
              <a:effectLst/>
              <a:latin typeface="Times New Roman" panose="02020603050405020304" pitchFamily="18" charset="0"/>
              <a:ea typeface="Times New Roman" panose="02020603050405020304" pitchFamily="18" charset="0"/>
            </a:endParaRPr>
          </a:p>
          <a:p>
            <a:pPr marL="0" indent="0">
              <a:buNone/>
            </a:pPr>
            <a:r>
              <a:rPr lang="en-US" sz="1700" dirty="0">
                <a:effectLst/>
                <a:latin typeface="Times New Roman" panose="02020603050405020304" pitchFamily="18" charset="0"/>
                <a:ea typeface="Times New Roman" panose="02020603050405020304" pitchFamily="18" charset="0"/>
              </a:rPr>
              <a:t>9. University of XYZ Alumni Association. (2022). Alumni Engagement Report: A Look at the Impact of Digital Platforms. (https://www.xyzalumniassociation.edu/reports/alumni-engagement-report)</a:t>
            </a:r>
            <a:endParaRPr lang="en-IN" sz="1700" dirty="0">
              <a:effectLst/>
              <a:latin typeface="Times New Roman" panose="02020603050405020304" pitchFamily="18" charset="0"/>
              <a:ea typeface="Times New Roman" panose="02020603050405020304" pitchFamily="18" charset="0"/>
            </a:endParaRPr>
          </a:p>
          <a:p>
            <a:pPr marL="0" indent="0">
              <a:buNone/>
            </a:pPr>
            <a:r>
              <a:rPr lang="en-US" sz="1700" dirty="0">
                <a:effectLst/>
                <a:latin typeface="Times New Roman" panose="02020603050405020304" pitchFamily="18" charset="0"/>
                <a:ea typeface="Times New Roman" panose="02020603050405020304" pitchFamily="18" charset="0"/>
              </a:rPr>
              <a:t> </a:t>
            </a:r>
            <a:endParaRPr lang="en-IN" sz="1700" dirty="0">
              <a:effectLst/>
              <a:latin typeface="Times New Roman" panose="02020603050405020304" pitchFamily="18" charset="0"/>
              <a:ea typeface="Times New Roman" panose="02020603050405020304" pitchFamily="18" charset="0"/>
            </a:endParaRPr>
          </a:p>
          <a:p>
            <a:pPr marL="0" indent="0">
              <a:buNone/>
            </a:pPr>
            <a:r>
              <a:rPr lang="en-US" sz="1700" dirty="0">
                <a:effectLst/>
                <a:latin typeface="Times New Roman" panose="02020603050405020304" pitchFamily="18" charset="0"/>
                <a:ea typeface="Times New Roman" panose="02020603050405020304" pitchFamily="18" charset="0"/>
              </a:rPr>
              <a:t>10. Smith, P. W., &amp; Thompson, A. M. (2020). Digital Communities and Campus Engagement: Insights from a Comparative Study. Journal of Higher Education Technology, 25(1), 12-27.</a:t>
            </a:r>
            <a:endParaRPr lang="en-IN" sz="1700" dirty="0">
              <a:effectLst/>
              <a:latin typeface="Times New Roman" panose="02020603050405020304" pitchFamily="18" charset="0"/>
              <a:ea typeface="Times New Roman" panose="02020603050405020304" pitchFamily="18" charset="0"/>
            </a:endParaRPr>
          </a:p>
          <a:p>
            <a:endParaRPr lang="en-IN" sz="1700" dirty="0"/>
          </a:p>
        </p:txBody>
      </p:sp>
      <p:sp>
        <p:nvSpPr>
          <p:cNvPr id="4" name="Slide Number Placeholder 3">
            <a:extLst>
              <a:ext uri="{FF2B5EF4-FFF2-40B4-BE49-F238E27FC236}">
                <a16:creationId xmlns:a16="http://schemas.microsoft.com/office/drawing/2014/main" id="{C491A70E-003D-8749-9283-C914528C29FE}"/>
              </a:ext>
            </a:extLst>
          </p:cNvPr>
          <p:cNvSpPr>
            <a:spLocks noGrp="1"/>
          </p:cNvSpPr>
          <p:nvPr>
            <p:ph type="sldNum" sz="quarter" idx="12"/>
          </p:nvPr>
        </p:nvSpPr>
        <p:spPr/>
        <p:txBody>
          <a:bodyPr/>
          <a:lstStyle/>
          <a:p>
            <a:fld id="{BDCDBBEF-AA6C-4BA6-85B2-A17D7F280E38}" type="slidenum">
              <a:rPr lang="en-US" smtClean="0"/>
              <a:pPr/>
              <a:t>18</a:t>
            </a:fld>
            <a:endParaRPr lang="en-US"/>
          </a:p>
        </p:txBody>
      </p:sp>
    </p:spTree>
    <p:extLst>
      <p:ext uri="{BB962C8B-B14F-4D97-AF65-F5344CB8AC3E}">
        <p14:creationId xmlns:p14="http://schemas.microsoft.com/office/powerpoint/2010/main" val="4145766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p:txBody>
          <a:bodyPr>
            <a:normAutofit fontScale="92500" lnSpcReduction="10000"/>
          </a:bodyPr>
          <a:lstStyle/>
          <a:p>
            <a:pPr algn="l"/>
            <a:r>
              <a:rPr lang="en-US" sz="2400" b="0" i="0" dirty="0">
                <a:effectLst/>
                <a:latin typeface="Söhne"/>
              </a:rPr>
              <a:t>"College Connect" is poised to redefine the landscape of campus engagement by introducing a dynamic and unified digital platform. Aimed at seamlessly bridging the gap between physical and virtual interactions, this innovative system is designed to empower students, alumni, faculty, and staff through enhanced collaboration, mentorship, knowledge sharing, and efficient resource distribution.</a:t>
            </a:r>
          </a:p>
          <a:p>
            <a:pPr algn="l"/>
            <a:r>
              <a:rPr lang="en-US" sz="2600" b="1" dirty="0">
                <a:effectLst/>
                <a:latin typeface="Söhne"/>
              </a:rPr>
              <a:t>Key Features:</a:t>
            </a:r>
          </a:p>
          <a:p>
            <a:pPr algn="l">
              <a:buFont typeface="+mj-lt"/>
              <a:buAutoNum type="arabicPeriod"/>
            </a:pPr>
            <a:r>
              <a:rPr lang="en-US" sz="2400" i="0" dirty="0">
                <a:effectLst/>
                <a:latin typeface="Söhne"/>
              </a:rPr>
              <a:t>User Profiles and Connectivity</a:t>
            </a:r>
          </a:p>
          <a:p>
            <a:pPr algn="l">
              <a:buFont typeface="+mj-lt"/>
              <a:buAutoNum type="arabicPeriod"/>
            </a:pPr>
            <a:r>
              <a:rPr lang="en-US" sz="2400" i="0" dirty="0">
                <a:effectLst/>
                <a:latin typeface="Söhne"/>
              </a:rPr>
              <a:t>Mentorship Programs</a:t>
            </a:r>
          </a:p>
          <a:p>
            <a:pPr algn="l">
              <a:buFont typeface="+mj-lt"/>
              <a:buAutoNum type="arabicPeriod"/>
            </a:pPr>
            <a:r>
              <a:rPr lang="en-US" sz="2400" i="0" dirty="0">
                <a:effectLst/>
                <a:latin typeface="Söhne"/>
              </a:rPr>
              <a:t>Resource Sharing and Discussions</a:t>
            </a:r>
          </a:p>
          <a:p>
            <a:pPr algn="l">
              <a:buFont typeface="+mj-lt"/>
              <a:buAutoNum type="arabicPeriod"/>
            </a:pPr>
            <a:r>
              <a:rPr lang="en-US" sz="2400" i="0" dirty="0">
                <a:effectLst/>
                <a:latin typeface="Söhne"/>
              </a:rPr>
              <a:t>Event Listings and Notifications</a:t>
            </a:r>
          </a:p>
          <a:p>
            <a:pPr algn="l">
              <a:buFont typeface="+mj-lt"/>
              <a:buAutoNum type="arabicPeriod"/>
            </a:pPr>
            <a:r>
              <a:rPr lang="en-US" sz="2400" i="0" dirty="0">
                <a:effectLst/>
                <a:latin typeface="Söhne"/>
              </a:rPr>
              <a:t>Job and Internship Portal</a:t>
            </a:r>
          </a:p>
          <a:p>
            <a:pPr algn="l">
              <a:buFont typeface="+mj-lt"/>
              <a:buAutoNum type="arabicPeriod"/>
            </a:pPr>
            <a:r>
              <a:rPr lang="en-US" sz="2400" i="0" dirty="0">
                <a:effectLst/>
                <a:latin typeface="Söhne"/>
              </a:rPr>
              <a:t>Alumni Engagement and Contributions</a:t>
            </a:r>
            <a:endParaRPr lang="en-US" sz="24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noAutofit/>
          </a:bodyPr>
          <a:lstStyle/>
          <a:p>
            <a:r>
              <a:rPr lang="en-US" sz="2200" dirty="0">
                <a:latin typeface="Times New Roman" panose="02020603050405020304" pitchFamily="18" charset="0"/>
                <a:ea typeface="Times New Roman" panose="02020603050405020304" pitchFamily="18" charset="0"/>
              </a:rPr>
              <a:t>L</a:t>
            </a:r>
            <a:r>
              <a:rPr lang="en-US" sz="2200" dirty="0">
                <a:effectLst/>
                <a:latin typeface="Times New Roman" panose="02020603050405020304" pitchFamily="18" charset="0"/>
                <a:ea typeface="Times New Roman" panose="02020603050405020304" pitchFamily="18" charset="0"/>
              </a:rPr>
              <a:t>ack of a comprehensive and integrated platform for communication and collaboration </a:t>
            </a:r>
          </a:p>
          <a:p>
            <a:r>
              <a:rPr lang="en-US" sz="2200" dirty="0">
                <a:effectLst/>
                <a:latin typeface="Times New Roman" panose="02020603050405020304" pitchFamily="18" charset="0"/>
                <a:ea typeface="Times New Roman" panose="02020603050405020304" pitchFamily="18" charset="0"/>
              </a:rPr>
              <a:t>The absence of a centralized space where students, alumni, faculty, and staff can easily connect, share insights, and collaborate hampers the seamless exchange of knowledge, mentorship, and opportunities.</a:t>
            </a:r>
            <a:endParaRPr lang="en-IN" sz="2200" dirty="0">
              <a:effectLst/>
              <a:latin typeface="Times New Roman" panose="02020603050405020304" pitchFamily="18" charset="0"/>
              <a:ea typeface="Times New Roman" panose="02020603050405020304" pitchFamily="18" charset="0"/>
            </a:endParaRPr>
          </a:p>
          <a:p>
            <a:r>
              <a:rPr lang="en-US" sz="2200" dirty="0">
                <a:effectLst/>
                <a:latin typeface="Times New Roman" panose="02020603050405020304" pitchFamily="18" charset="0"/>
                <a:ea typeface="Times New Roman" panose="02020603050405020304" pitchFamily="18" charset="0"/>
              </a:rPr>
              <a:t>Fragmented information dissemination, limited mentorship </a:t>
            </a:r>
          </a:p>
          <a:p>
            <a:r>
              <a:rPr lang="en-US" sz="2200" dirty="0">
                <a:effectLst/>
                <a:latin typeface="Times New Roman" panose="02020603050405020304" pitchFamily="18" charset="0"/>
                <a:ea typeface="Times New Roman" panose="02020603050405020304" pitchFamily="18" charset="0"/>
              </a:rPr>
              <a:t>Students face challenges in discovering suitable job and internship opportunities, </a:t>
            </a:r>
          </a:p>
          <a:p>
            <a:r>
              <a:rPr lang="en-US" sz="2200" dirty="0">
                <a:latin typeface="Times New Roman" panose="02020603050405020304" pitchFamily="18" charset="0"/>
                <a:ea typeface="Times New Roman" panose="02020603050405020304" pitchFamily="18" charset="0"/>
              </a:rPr>
              <a:t>Al</a:t>
            </a:r>
            <a:r>
              <a:rPr lang="en-US" sz="2200" dirty="0">
                <a:effectLst/>
                <a:latin typeface="Times New Roman" panose="02020603050405020304" pitchFamily="18" charset="0"/>
                <a:ea typeface="Times New Roman" panose="02020603050405020304" pitchFamily="18" charset="0"/>
              </a:rPr>
              <a:t>umni find it difficult to engage meaningfully with the college community. </a:t>
            </a:r>
            <a:endParaRPr lang="en-IN" sz="2200" dirty="0">
              <a:latin typeface="Times New Roman" panose="02020603050405020304" pitchFamily="18" charset="0"/>
              <a:ea typeface="Times New Roman" panose="02020603050405020304" pitchFamily="18" charset="0"/>
            </a:endParaRPr>
          </a:p>
          <a:p>
            <a:r>
              <a:rPr lang="en-US" sz="2200" dirty="0">
                <a:effectLst/>
                <a:latin typeface="Times New Roman" panose="02020603050405020304" pitchFamily="18" charset="0"/>
                <a:ea typeface="Times New Roman" panose="02020603050405020304" pitchFamily="18" charset="0"/>
              </a:rPr>
              <a:t>Opportunities for students to engage in knowledge exchange  </a:t>
            </a:r>
            <a:endParaRPr lang="en-IN" sz="2200" dirty="0">
              <a:latin typeface="Times New Roman" panose="02020603050405020304" pitchFamily="18" charset="0"/>
              <a:ea typeface="Times New Roman" panose="02020603050405020304" pitchFamily="18" charset="0"/>
            </a:endParaRPr>
          </a:p>
          <a:p>
            <a:r>
              <a:rPr lang="en-US" sz="2200" dirty="0">
                <a:effectLst/>
                <a:latin typeface="Times New Roman" panose="02020603050405020304" pitchFamily="18" charset="0"/>
                <a:ea typeface="Times New Roman" panose="02020603050405020304" pitchFamily="18" charset="0"/>
              </a:rPr>
              <a:t>Campus engagement often remains confined to physical spaces and times</a:t>
            </a:r>
            <a:endParaRPr lang="en-IN" sz="2200" dirty="0">
              <a:latin typeface="Times New Roman" panose="02020603050405020304" pitchFamily="18" charset="0"/>
              <a:ea typeface="Times New Roman" panose="02020603050405020304" pitchFamily="18" charset="0"/>
            </a:endParaRPr>
          </a:p>
          <a:p>
            <a:r>
              <a:rPr lang="en-US" sz="2200" dirty="0">
                <a:effectLst/>
                <a:latin typeface="Times New Roman" panose="02020603050405020304" pitchFamily="18" charset="0"/>
                <a:ea typeface="Times New Roman" panose="02020603050405020304" pitchFamily="18" charset="0"/>
              </a:rPr>
              <a:t>Resource Redundancy</a:t>
            </a:r>
            <a:endParaRPr lang="en-IN" sz="2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409303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pPr marL="0" indent="0">
              <a:buNone/>
            </a:pPr>
            <a:r>
              <a:rPr lang="en-US" sz="2400" dirty="0"/>
              <a:t>1.	Comprehensive Needs Assessment </a:t>
            </a:r>
          </a:p>
          <a:p>
            <a:pPr marL="0" indent="0">
              <a:buNone/>
            </a:pPr>
            <a:r>
              <a:rPr lang="en-US" sz="2400" dirty="0"/>
              <a:t>2.	Effective Platform Design</a:t>
            </a:r>
          </a:p>
          <a:p>
            <a:pPr marL="0" indent="0">
              <a:buNone/>
            </a:pPr>
            <a:r>
              <a:rPr lang="en-US" sz="2400" dirty="0"/>
              <a:t>3.	Structured Mentorship Framework</a:t>
            </a:r>
          </a:p>
          <a:p>
            <a:pPr marL="0" indent="0">
              <a:buNone/>
            </a:pPr>
            <a:r>
              <a:rPr lang="en-US" sz="2400" dirty="0"/>
              <a:t>4.	Enhanced Resource Sharing</a:t>
            </a:r>
          </a:p>
          <a:p>
            <a:pPr marL="0" indent="0">
              <a:buNone/>
            </a:pPr>
            <a:r>
              <a:rPr lang="en-US" sz="2400" dirty="0"/>
              <a:t>5.	Efficient Event Management</a:t>
            </a:r>
          </a:p>
          <a:p>
            <a:pPr marL="0" indent="0">
              <a:buNone/>
            </a:pPr>
            <a:r>
              <a:rPr lang="en-US" sz="2400" dirty="0"/>
              <a:t>6.	Job and Internship Portal</a:t>
            </a:r>
          </a:p>
          <a:p>
            <a:pPr marL="0" indent="0">
              <a:buNone/>
            </a:pPr>
            <a:r>
              <a:rPr lang="en-US" sz="2400" dirty="0"/>
              <a:t>7.	Alumni Engagement Enhancement</a:t>
            </a:r>
          </a:p>
          <a:p>
            <a:pPr marL="0" indent="0">
              <a:buNone/>
            </a:pPr>
            <a:r>
              <a:rPr lang="en-US" sz="2400" dirty="0"/>
              <a:t>8.	Promote Collaborative Learning</a:t>
            </a:r>
          </a:p>
          <a:p>
            <a:pPr marL="0" indent="0">
              <a:buNone/>
            </a:pPr>
            <a:r>
              <a:rPr lang="en-US" sz="2400" dirty="0"/>
              <a:t>9.	Real-time Interaction</a:t>
            </a:r>
          </a:p>
          <a:p>
            <a:pPr marL="0" indent="0">
              <a:buNone/>
            </a:pPr>
            <a:r>
              <a:rPr lang="en-US" sz="2400" dirty="0"/>
              <a:t>10.	User Experience Enhancement</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47496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3" name="Content Placeholder 2"/>
          <p:cNvSpPr>
            <a:spLocks noGrp="1"/>
          </p:cNvSpPr>
          <p:nvPr>
            <p:ph idx="1"/>
          </p:nvPr>
        </p:nvSpPr>
        <p:spPr>
          <a:xfrm>
            <a:off x="838200" y="1825625"/>
            <a:ext cx="10515600" cy="4667250"/>
          </a:xfrm>
        </p:spPr>
        <p:txBody>
          <a:bodyPr>
            <a:normAutofit fontScale="25000" lnSpcReduction="20000"/>
          </a:bodyPr>
          <a:lstStyle/>
          <a:p>
            <a:pPr marL="0" indent="0">
              <a:buNone/>
            </a:pPr>
            <a:r>
              <a:rPr lang="en-US" sz="8800" dirty="0">
                <a:effectLst/>
                <a:latin typeface="Times New Roman" panose="02020603050405020304" pitchFamily="18" charset="0"/>
                <a:ea typeface="Times New Roman" panose="02020603050405020304" pitchFamily="18" charset="0"/>
              </a:rPr>
              <a:t>The research methodology for developing the "College Connect" platform involves a structured and iterative approach .The methodology encompasses several key phases:</a:t>
            </a:r>
            <a:endParaRPr lang="en-IN" sz="8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endParaRPr lang="en-IN" sz="8800" dirty="0">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Requirement Analysis</a:t>
            </a: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System Design</a:t>
            </a:r>
            <a:endParaRPr lang="en-IN" sz="8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Development</a:t>
            </a: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Testing and Validation</a:t>
            </a: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User Feedback Incorporation </a:t>
            </a: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Deployment</a:t>
            </a: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Training and Onboarding</a:t>
            </a:r>
            <a:endParaRPr lang="en-IN" sz="8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Continuous Improvement </a:t>
            </a:r>
            <a:endParaRPr lang="en-IN" sz="8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Evaluation</a:t>
            </a:r>
          </a:p>
          <a:p>
            <a:pPr marL="342900" lvl="0" indent="-342900">
              <a:buFont typeface="+mj-lt"/>
              <a:buAutoNum type="arabicPeriod"/>
            </a:pPr>
            <a:r>
              <a:rPr lang="en-US" sz="8800" dirty="0">
                <a:effectLst/>
                <a:latin typeface="Times New Roman" panose="02020603050405020304" pitchFamily="18" charset="0"/>
                <a:ea typeface="Times New Roman" panose="02020603050405020304" pitchFamily="18" charset="0"/>
              </a:rPr>
              <a:t>Documentation and Reporting</a:t>
            </a:r>
            <a:endParaRPr lang="en-US" sz="88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228524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
        <p:nvSpPr>
          <p:cNvPr id="8" name="Rectangle 12">
            <a:extLst>
              <a:ext uri="{FF2B5EF4-FFF2-40B4-BE49-F238E27FC236}">
                <a16:creationId xmlns:a16="http://schemas.microsoft.com/office/drawing/2014/main" id="{0022FFC4-0AA7-A82F-206B-ED684CA77694}"/>
              </a:ext>
            </a:extLst>
          </p:cNvPr>
          <p:cNvSpPr>
            <a:spLocks noChangeArrowheads="1"/>
          </p:cNvSpPr>
          <p:nvPr/>
        </p:nvSpPr>
        <p:spPr bwMode="auto">
          <a:xfrm>
            <a:off x="0" y="12315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17">
            <a:extLst>
              <a:ext uri="{FF2B5EF4-FFF2-40B4-BE49-F238E27FC236}">
                <a16:creationId xmlns:a16="http://schemas.microsoft.com/office/drawing/2014/main" id="{92972ADA-9026-2D33-4DA6-661BDCA03163}"/>
              </a:ext>
            </a:extLst>
          </p:cNvPr>
          <p:cNvSpPr>
            <a:spLocks noChangeArrowheads="1"/>
          </p:cNvSpPr>
          <p:nvPr/>
        </p:nvSpPr>
        <p:spPr bwMode="auto">
          <a:xfrm>
            <a:off x="214313" y="31426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CHAPT</a:t>
            </a:r>
            <a:r>
              <a:rPr kumimoji="0" lang="en-US" altLang="en-US" sz="11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8">
            <a:extLst>
              <a:ext uri="{FF2B5EF4-FFF2-40B4-BE49-F238E27FC236}">
                <a16:creationId xmlns:a16="http://schemas.microsoft.com/office/drawing/2014/main" id="{601F8705-6600-609B-7F3B-772FE14EDD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66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5A20-EA76-3A8C-BA9A-A4F899D9057E}"/>
              </a:ext>
            </a:extLst>
          </p:cNvPr>
          <p:cNvSpPr>
            <a:spLocks noGrp="1"/>
          </p:cNvSpPr>
          <p:nvPr>
            <p:ph type="title"/>
          </p:nvPr>
        </p:nvSpPr>
        <p:spPr/>
        <p:txBody>
          <a:bodyPr/>
          <a:lstStyle/>
          <a:p>
            <a:r>
              <a:rPr kumimoji="0" lang="en-US" altLang="en-US" sz="4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Collection of Subjects inside CSE stream</a:t>
            </a:r>
            <a:br>
              <a:rPr kumimoji="0" lang="en-US" altLang="en-US" sz="3600" b="0" i="0" u="none" strike="noStrike" cap="none" normalizeH="0" baseline="0" dirty="0">
                <a:ln>
                  <a:noFill/>
                </a:ln>
                <a:solidFill>
                  <a:schemeClr val="tx1"/>
                </a:solidFill>
                <a:effectLst/>
              </a:rPr>
            </a:br>
            <a:endParaRPr lang="en-IN" dirty="0"/>
          </a:p>
        </p:txBody>
      </p:sp>
      <p:sp>
        <p:nvSpPr>
          <p:cNvPr id="4" name="Slide Number Placeholder 3">
            <a:extLst>
              <a:ext uri="{FF2B5EF4-FFF2-40B4-BE49-F238E27FC236}">
                <a16:creationId xmlns:a16="http://schemas.microsoft.com/office/drawing/2014/main" id="{A127391A-A0EB-8D63-C266-F1897D64D2F9}"/>
              </a:ext>
            </a:extLst>
          </p:cNvPr>
          <p:cNvSpPr>
            <a:spLocks noGrp="1"/>
          </p:cNvSpPr>
          <p:nvPr>
            <p:ph type="sldNum" sz="quarter" idx="12"/>
          </p:nvPr>
        </p:nvSpPr>
        <p:spPr/>
        <p:txBody>
          <a:bodyPr/>
          <a:lstStyle/>
          <a:p>
            <a:fld id="{BDCDBBEF-AA6C-4BA6-85B2-A17D7F280E38}" type="slidenum">
              <a:rPr lang="en-US" smtClean="0"/>
              <a:pPr/>
              <a:t>8</a:t>
            </a:fld>
            <a:endParaRPr lang="en-US"/>
          </a:p>
        </p:txBody>
      </p:sp>
      <p:pic>
        <p:nvPicPr>
          <p:cNvPr id="5" name="Picture 7">
            <a:extLst>
              <a:ext uri="{FF2B5EF4-FFF2-40B4-BE49-F238E27FC236}">
                <a16:creationId xmlns:a16="http://schemas.microsoft.com/office/drawing/2014/main" id="{9940699B-2BC7-3C8B-E3E4-8E2F682BAE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50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6284-8CE0-FD17-F126-67EEDE28AD1A}"/>
              </a:ext>
            </a:extLst>
          </p:cNvPr>
          <p:cNvSpPr>
            <a:spLocks noGrp="1"/>
          </p:cNvSpPr>
          <p:nvPr>
            <p:ph type="title"/>
          </p:nvPr>
        </p:nvSpPr>
        <p:spPr/>
        <p:txBody>
          <a:bodyPr/>
          <a:lstStyle/>
          <a:p>
            <a:r>
              <a:rPr kumimoji="0" lang="en-US" altLang="en-US" sz="4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SIGNUP:</a:t>
            </a:r>
            <a:br>
              <a:rPr kumimoji="0" lang="en-US" altLang="en-US" sz="3600" b="0" i="0" u="none" strike="noStrike" cap="none" normalizeH="0" baseline="0" dirty="0">
                <a:ln>
                  <a:noFill/>
                </a:ln>
                <a:solidFill>
                  <a:schemeClr val="tx1"/>
                </a:solidFill>
                <a:effectLst/>
              </a:rPr>
            </a:br>
            <a:endParaRPr lang="en-IN" dirty="0"/>
          </a:p>
        </p:txBody>
      </p:sp>
      <p:sp>
        <p:nvSpPr>
          <p:cNvPr id="4" name="Slide Number Placeholder 3">
            <a:extLst>
              <a:ext uri="{FF2B5EF4-FFF2-40B4-BE49-F238E27FC236}">
                <a16:creationId xmlns:a16="http://schemas.microsoft.com/office/drawing/2014/main" id="{DA75ECEB-E2E7-580E-D308-978DBAB42003}"/>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5" name="Picture 6">
            <a:extLst>
              <a:ext uri="{FF2B5EF4-FFF2-40B4-BE49-F238E27FC236}">
                <a16:creationId xmlns:a16="http://schemas.microsoft.com/office/drawing/2014/main" id="{18205A0D-C80E-FDC4-6E9A-C264F87398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8545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6188</TotalTime>
  <Words>1058</Words>
  <Application>Microsoft Office PowerPoint</Application>
  <PresentationFormat>Widescreen</PresentationFormat>
  <Paragraphs>120</Paragraphs>
  <Slides>18</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Arial</vt:lpstr>
      <vt:lpstr>Arial Black</vt:lpstr>
      <vt:lpstr>Calibri</vt:lpstr>
      <vt:lpstr>Calibri Light</vt:lpstr>
      <vt:lpstr>Casper</vt:lpstr>
      <vt:lpstr>Raleway ExtraBold</vt:lpstr>
      <vt:lpstr>Söhne</vt:lpstr>
      <vt:lpstr>Times New Roman</vt:lpstr>
      <vt:lpstr>1_Office Theme</vt:lpstr>
      <vt:lpstr>2_Office Theme</vt:lpstr>
      <vt:lpstr>Contents Slide Master</vt:lpstr>
      <vt:lpstr>PowerPoint Presentation</vt:lpstr>
      <vt:lpstr>Outline</vt:lpstr>
      <vt:lpstr>Introduction to Project</vt:lpstr>
      <vt:lpstr>Problem Formulation</vt:lpstr>
      <vt:lpstr>Objectives</vt:lpstr>
      <vt:lpstr>Methodology used</vt:lpstr>
      <vt:lpstr>Results and Outputs</vt:lpstr>
      <vt:lpstr>Collection of Subjects inside CSE stream </vt:lpstr>
      <vt:lpstr>SIGNUP: </vt:lpstr>
      <vt:lpstr>LOGIN</vt:lpstr>
      <vt:lpstr> Question papers:</vt:lpstr>
      <vt:lpstr>Admin Panel:</vt:lpstr>
      <vt:lpstr>Product:</vt:lpstr>
      <vt:lpstr>MySQL Database:</vt:lpstr>
      <vt:lpstr>Conclusion</vt:lpstr>
      <vt:lpstr>Future Scope</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ISHITA GUPTA</cp:lastModifiedBy>
  <cp:revision>497</cp:revision>
  <dcterms:created xsi:type="dcterms:W3CDTF">2019-01-09T10:33:58Z</dcterms:created>
  <dcterms:modified xsi:type="dcterms:W3CDTF">2023-11-30T07:44:03Z</dcterms:modified>
</cp:coreProperties>
</file>